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61" r:id="rId3"/>
    <p:sldId id="293" r:id="rId4"/>
    <p:sldId id="286" r:id="rId5"/>
    <p:sldId id="290" r:id="rId6"/>
    <p:sldId id="292" r:id="rId7"/>
    <p:sldId id="262" r:id="rId8"/>
    <p:sldId id="285" r:id="rId9"/>
    <p:sldId id="287" r:id="rId10"/>
    <p:sldId id="269" r:id="rId11"/>
    <p:sldId id="294" r:id="rId12"/>
    <p:sldId id="295" r:id="rId13"/>
    <p:sldId id="296" r:id="rId14"/>
    <p:sldId id="288" r:id="rId15"/>
    <p:sldId id="267" r:id="rId16"/>
    <p:sldId id="280" r:id="rId17"/>
    <p:sldId id="297" r:id="rId18"/>
    <p:sldId id="281" r:id="rId19"/>
    <p:sldId id="278" r:id="rId20"/>
    <p:sldId id="279" r:id="rId21"/>
    <p:sldId id="282" r:id="rId22"/>
    <p:sldId id="283" r:id="rId23"/>
    <p:sldId id="284" r:id="rId24"/>
    <p:sldId id="291" r:id="rId25"/>
    <p:sldId id="298" r:id="rId26"/>
    <p:sldId id="299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E7"/>
    <a:srgbClr val="FFC9C9"/>
    <a:srgbClr val="00B8B4"/>
    <a:srgbClr val="D4F4F3"/>
    <a:srgbClr val="CAF2F1"/>
    <a:srgbClr val="B8EEED"/>
    <a:srgbClr val="23918E"/>
    <a:srgbClr val="AFEBEA"/>
    <a:srgbClr val="2CB5B2"/>
    <a:srgbClr val="00D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94629" autoAdjust="0"/>
  </p:normalViewPr>
  <p:slideViewPr>
    <p:cSldViewPr snapToGrid="0">
      <p:cViewPr varScale="1">
        <p:scale>
          <a:sx n="154" d="100"/>
          <a:sy n="154" d="100"/>
        </p:scale>
        <p:origin x="190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14094-0CD2-488D-9DED-E96DBDDF7BF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B053-583B-4DA7-B1B8-69F05986F279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38100">
          <a:solidFill>
            <a:srgbClr val="FF0000">
              <a:alpha val="60000"/>
            </a:srgbClr>
          </a:solidFill>
        </a:ln>
      </dgm:spPr>
      <dgm:t>
        <a:bodyPr/>
        <a:lstStyle/>
        <a:p>
          <a:r>
            <a:rPr lang="ru-RU" dirty="0"/>
            <a:t>Состояние кедров</a:t>
          </a:r>
        </a:p>
      </dgm:t>
    </dgm:pt>
    <dgm:pt modelId="{7AC05D3F-64C7-4607-BE34-D37FEB6A2D14}" type="parTrans" cxnId="{664A83A6-96F7-4D60-A095-58619C45749C}">
      <dgm:prSet/>
      <dgm:spPr/>
      <dgm:t>
        <a:bodyPr/>
        <a:lstStyle/>
        <a:p>
          <a:endParaRPr lang="ru-RU"/>
        </a:p>
      </dgm:t>
    </dgm:pt>
    <dgm:pt modelId="{C99E46EA-8280-4372-8F71-906AC5993E1C}" type="sibTrans" cxnId="{664A83A6-96F7-4D60-A095-58619C45749C}">
      <dgm:prSet/>
      <dgm:spPr/>
      <dgm:t>
        <a:bodyPr/>
        <a:lstStyle/>
        <a:p>
          <a:endParaRPr lang="ru-RU"/>
        </a:p>
      </dgm:t>
    </dgm:pt>
    <dgm:pt modelId="{29C8B305-9F85-4BD9-8B34-17EA07966E6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E7E7"/>
        </a:solidFill>
        <a:ln/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А.</a:t>
          </a:r>
          <a:r>
            <a: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Изменение гидрологического режима</a:t>
          </a:r>
        </a:p>
      </dgm:t>
    </dgm:pt>
    <dgm:pt modelId="{0FC71B6B-6FC6-47B2-AE31-24A3E5683AD8}" type="parTrans" cxnId="{3D8B9241-F350-4DB0-8523-A0569CD10F9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93310DBE-89DC-44DB-A69C-7DC84B9A5A8E}" type="sibTrans" cxnId="{3D8B9241-F350-4DB0-8523-A0569CD10F92}">
      <dgm:prSet/>
      <dgm:spPr/>
      <dgm:t>
        <a:bodyPr/>
        <a:lstStyle/>
        <a:p>
          <a:endParaRPr lang="ru-RU"/>
        </a:p>
      </dgm:t>
    </dgm:pt>
    <dgm:pt modelId="{65CE81F5-7AE4-4E9E-A2AE-40537288C39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E7E7"/>
        </a:solidFill>
        <a:ln/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В. 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Климатические изменения</a:t>
          </a:r>
        </a:p>
      </dgm:t>
    </dgm:pt>
    <dgm:pt modelId="{89083072-380F-45A4-8FF6-789FF51EDAE8}" type="parTrans" cxnId="{59FCAB60-7D26-4F63-9023-49724383E780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8EA327D9-9360-4FAD-88DD-D78B8C17283F}" type="sibTrans" cxnId="{59FCAB60-7D26-4F63-9023-49724383E780}">
      <dgm:prSet/>
      <dgm:spPr/>
      <dgm:t>
        <a:bodyPr/>
        <a:lstStyle/>
        <a:p>
          <a:endParaRPr lang="ru-RU"/>
        </a:p>
      </dgm:t>
    </dgm:pt>
    <dgm:pt modelId="{8D5302BB-EFDC-4EFB-81CA-7CA0580DDF1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E7E7"/>
        </a:solidFill>
        <a:ln/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400" dirty="0">
              <a:solidFill>
                <a:schemeClr val="tx1"/>
              </a:solidFill>
            </a:rPr>
            <a:t> 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Изменения в структуре землепользования</a:t>
          </a:r>
        </a:p>
      </dgm:t>
    </dgm:pt>
    <dgm:pt modelId="{7A9919B3-4DFC-4258-802C-6E0C13384B5E}" type="parTrans" cxnId="{6350BD99-ED60-44FE-B37A-D3C7062E404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AE356AD3-7607-429F-B235-7C82F6FFC408}" type="sibTrans" cxnId="{6350BD99-ED60-44FE-B37A-D3C7062E4046}">
      <dgm:prSet/>
      <dgm:spPr/>
      <dgm:t>
        <a:bodyPr/>
        <a:lstStyle/>
        <a:p>
          <a:endParaRPr lang="ru-RU"/>
        </a:p>
      </dgm:t>
    </dgm:pt>
    <dgm:pt modelId="{7E3AED00-645A-477F-8118-EDB9DE4A426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E7E7"/>
        </a:solidFill>
        <a:ln/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Загрязнение окружающей среды</a:t>
          </a:r>
        </a:p>
      </dgm:t>
    </dgm:pt>
    <dgm:pt modelId="{C5905647-53F3-4661-A307-65321532EB8A}" type="parTrans" cxnId="{77597E6C-C8D3-41B3-8136-79B45B670F0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EAE7D529-4F69-4CE9-B7CD-4699AF9DCDE6}" type="sibTrans" cxnId="{77597E6C-C8D3-41B3-8136-79B45B670F05}">
      <dgm:prSet/>
      <dgm:spPr/>
      <dgm:t>
        <a:bodyPr/>
        <a:lstStyle/>
        <a:p>
          <a:endParaRPr lang="ru-RU"/>
        </a:p>
      </dgm:t>
    </dgm:pt>
    <dgm:pt modelId="{42B1B48A-2F9A-4EBB-87FC-4B51D4E07EDE}" type="pres">
      <dgm:prSet presAssocID="{72C14094-0CD2-488D-9DED-E96DBDDF7BF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56B8A30-E6F3-4AC9-8071-20A6724E968F}" type="pres">
      <dgm:prSet presAssocID="{127BB053-583B-4DA7-B1B8-69F05986F279}" presName="centerShape" presStyleLbl="node0" presStyleIdx="0" presStyleCnt="1" custScaleX="160061" custScaleY="73974" custLinFactNeighborX="-504" custLinFactNeighborY="-12863"/>
      <dgm:spPr/>
    </dgm:pt>
    <dgm:pt modelId="{EFAFB46D-FE50-4968-96FE-2294D617F7F4}" type="pres">
      <dgm:prSet presAssocID="{0FC71B6B-6FC6-47B2-AE31-24A3E5683AD8}" presName="parTrans" presStyleLbl="bgSibTrans2D1" presStyleIdx="0" presStyleCnt="4"/>
      <dgm:spPr/>
    </dgm:pt>
    <dgm:pt modelId="{D0BAFC5E-4D3A-4479-9F94-5E10A6E98A16}" type="pres">
      <dgm:prSet presAssocID="{29C8B305-9F85-4BD9-8B34-17EA07966E66}" presName="node" presStyleLbl="node1" presStyleIdx="0" presStyleCnt="4" custScaleX="125755" custRadScaleRad="103964" custRadScaleInc="-92046">
        <dgm:presLayoutVars>
          <dgm:bulletEnabled val="1"/>
        </dgm:presLayoutVars>
      </dgm:prSet>
      <dgm:spPr/>
    </dgm:pt>
    <dgm:pt modelId="{6A69675F-39A0-490B-91C3-C3E4B2D80902}" type="pres">
      <dgm:prSet presAssocID="{89083072-380F-45A4-8FF6-789FF51EDAE8}" presName="parTrans" presStyleLbl="bgSibTrans2D1" presStyleIdx="1" presStyleCnt="4"/>
      <dgm:spPr/>
    </dgm:pt>
    <dgm:pt modelId="{8858E8A8-DD7C-4805-9852-521BB2B1E24F}" type="pres">
      <dgm:prSet presAssocID="{65CE81F5-7AE4-4E9E-A2AE-40537288C398}" presName="node" presStyleLbl="node1" presStyleIdx="1" presStyleCnt="4" custScaleX="135801" custRadScaleRad="139805" custRadScaleInc="-33792">
        <dgm:presLayoutVars>
          <dgm:bulletEnabled val="1"/>
        </dgm:presLayoutVars>
      </dgm:prSet>
      <dgm:spPr/>
    </dgm:pt>
    <dgm:pt modelId="{BAE5E68B-6FD8-45B8-9365-CC905E2082A0}" type="pres">
      <dgm:prSet presAssocID="{7A9919B3-4DFC-4258-802C-6E0C13384B5E}" presName="parTrans" presStyleLbl="bgSibTrans2D1" presStyleIdx="2" presStyleCnt="4"/>
      <dgm:spPr/>
    </dgm:pt>
    <dgm:pt modelId="{3EDD46F8-1EDC-4576-8E4F-F224D5FCEEC2}" type="pres">
      <dgm:prSet presAssocID="{8D5302BB-EFDC-4EFB-81CA-7CA0580DDF1F}" presName="node" presStyleLbl="node1" presStyleIdx="2" presStyleCnt="4" custScaleX="141082" custScaleY="102274" custRadScaleRad="139838" custRadScaleInc="32395">
        <dgm:presLayoutVars>
          <dgm:bulletEnabled val="1"/>
        </dgm:presLayoutVars>
      </dgm:prSet>
      <dgm:spPr/>
    </dgm:pt>
    <dgm:pt modelId="{7B6DC8C7-999D-4D06-BC62-3F6132D06559}" type="pres">
      <dgm:prSet presAssocID="{C5905647-53F3-4661-A307-65321532EB8A}" presName="parTrans" presStyleLbl="bgSibTrans2D1" presStyleIdx="3" presStyleCnt="4"/>
      <dgm:spPr/>
    </dgm:pt>
    <dgm:pt modelId="{DA844BCE-EE8C-4610-BB1E-F9C407B30C47}" type="pres">
      <dgm:prSet presAssocID="{7E3AED00-645A-477F-8118-EDB9DE4A4269}" presName="node" presStyleLbl="node1" presStyleIdx="3" presStyleCnt="4" custScaleX="128287" custRadScaleRad="103512" custRadScaleInc="92322">
        <dgm:presLayoutVars>
          <dgm:bulletEnabled val="1"/>
        </dgm:presLayoutVars>
      </dgm:prSet>
      <dgm:spPr/>
    </dgm:pt>
  </dgm:ptLst>
  <dgm:cxnLst>
    <dgm:cxn modelId="{95B00604-EC7F-4AB7-8B24-B3095DD80BEC}" type="presOf" srcId="{C5905647-53F3-4661-A307-65321532EB8A}" destId="{7B6DC8C7-999D-4D06-BC62-3F6132D06559}" srcOrd="0" destOrd="0" presId="urn:microsoft.com/office/officeart/2005/8/layout/radial4"/>
    <dgm:cxn modelId="{DBC9E421-C148-41A0-AF64-C35C8C3F19E5}" type="presOf" srcId="{72C14094-0CD2-488D-9DED-E96DBDDF7BF6}" destId="{42B1B48A-2F9A-4EBB-87FC-4B51D4E07EDE}" srcOrd="0" destOrd="0" presId="urn:microsoft.com/office/officeart/2005/8/layout/radial4"/>
    <dgm:cxn modelId="{6F1ED025-2A27-4CA1-8964-41077B9C6D6D}" type="presOf" srcId="{29C8B305-9F85-4BD9-8B34-17EA07966E66}" destId="{D0BAFC5E-4D3A-4479-9F94-5E10A6E98A16}" srcOrd="0" destOrd="0" presId="urn:microsoft.com/office/officeart/2005/8/layout/radial4"/>
    <dgm:cxn modelId="{6AEFAA2B-0A1A-4A78-AA24-C791AE55EA57}" type="presOf" srcId="{7A9919B3-4DFC-4258-802C-6E0C13384B5E}" destId="{BAE5E68B-6FD8-45B8-9365-CC905E2082A0}" srcOrd="0" destOrd="0" presId="urn:microsoft.com/office/officeart/2005/8/layout/radial4"/>
    <dgm:cxn modelId="{98987B3C-C8FA-48BD-A98F-ED905B94C2E8}" type="presOf" srcId="{7E3AED00-645A-477F-8118-EDB9DE4A4269}" destId="{DA844BCE-EE8C-4610-BB1E-F9C407B30C47}" srcOrd="0" destOrd="0" presId="urn:microsoft.com/office/officeart/2005/8/layout/radial4"/>
    <dgm:cxn modelId="{59FCAB60-7D26-4F63-9023-49724383E780}" srcId="{127BB053-583B-4DA7-B1B8-69F05986F279}" destId="{65CE81F5-7AE4-4E9E-A2AE-40537288C398}" srcOrd="1" destOrd="0" parTransId="{89083072-380F-45A4-8FF6-789FF51EDAE8}" sibTransId="{8EA327D9-9360-4FAD-88DD-D78B8C17283F}"/>
    <dgm:cxn modelId="{3D8B9241-F350-4DB0-8523-A0569CD10F92}" srcId="{127BB053-583B-4DA7-B1B8-69F05986F279}" destId="{29C8B305-9F85-4BD9-8B34-17EA07966E66}" srcOrd="0" destOrd="0" parTransId="{0FC71B6B-6FC6-47B2-AE31-24A3E5683AD8}" sibTransId="{93310DBE-89DC-44DB-A69C-7DC84B9A5A8E}"/>
    <dgm:cxn modelId="{720C134B-AE7D-49F2-B861-A103D55D409B}" type="presOf" srcId="{89083072-380F-45A4-8FF6-789FF51EDAE8}" destId="{6A69675F-39A0-490B-91C3-C3E4B2D80902}" srcOrd="0" destOrd="0" presId="urn:microsoft.com/office/officeart/2005/8/layout/radial4"/>
    <dgm:cxn modelId="{77597E6C-C8D3-41B3-8136-79B45B670F05}" srcId="{127BB053-583B-4DA7-B1B8-69F05986F279}" destId="{7E3AED00-645A-477F-8118-EDB9DE4A4269}" srcOrd="3" destOrd="0" parTransId="{C5905647-53F3-4661-A307-65321532EB8A}" sibTransId="{EAE7D529-4F69-4CE9-B7CD-4699AF9DCDE6}"/>
    <dgm:cxn modelId="{F13DEC72-9311-490D-9AB5-5AFDAD5168CF}" type="presOf" srcId="{0FC71B6B-6FC6-47B2-AE31-24A3E5683AD8}" destId="{EFAFB46D-FE50-4968-96FE-2294D617F7F4}" srcOrd="0" destOrd="0" presId="urn:microsoft.com/office/officeart/2005/8/layout/radial4"/>
    <dgm:cxn modelId="{15AEDE7A-306B-421A-BD6D-A338BBCAA7F3}" type="presOf" srcId="{127BB053-583B-4DA7-B1B8-69F05986F279}" destId="{256B8A30-E6F3-4AC9-8071-20A6724E968F}" srcOrd="0" destOrd="0" presId="urn:microsoft.com/office/officeart/2005/8/layout/radial4"/>
    <dgm:cxn modelId="{98D6C181-4BAC-4C29-86CD-DA19960FA624}" type="presOf" srcId="{65CE81F5-7AE4-4E9E-A2AE-40537288C398}" destId="{8858E8A8-DD7C-4805-9852-521BB2B1E24F}" srcOrd="0" destOrd="0" presId="urn:microsoft.com/office/officeart/2005/8/layout/radial4"/>
    <dgm:cxn modelId="{6350BD99-ED60-44FE-B37A-D3C7062E4046}" srcId="{127BB053-583B-4DA7-B1B8-69F05986F279}" destId="{8D5302BB-EFDC-4EFB-81CA-7CA0580DDF1F}" srcOrd="2" destOrd="0" parTransId="{7A9919B3-4DFC-4258-802C-6E0C13384B5E}" sibTransId="{AE356AD3-7607-429F-B235-7C82F6FFC408}"/>
    <dgm:cxn modelId="{664A83A6-96F7-4D60-A095-58619C45749C}" srcId="{72C14094-0CD2-488D-9DED-E96DBDDF7BF6}" destId="{127BB053-583B-4DA7-B1B8-69F05986F279}" srcOrd="0" destOrd="0" parTransId="{7AC05D3F-64C7-4607-BE34-D37FEB6A2D14}" sibTransId="{C99E46EA-8280-4372-8F71-906AC5993E1C}"/>
    <dgm:cxn modelId="{80F185F9-02E8-4CF3-AC9F-1117501D1944}" type="presOf" srcId="{8D5302BB-EFDC-4EFB-81CA-7CA0580DDF1F}" destId="{3EDD46F8-1EDC-4576-8E4F-F224D5FCEEC2}" srcOrd="0" destOrd="0" presId="urn:microsoft.com/office/officeart/2005/8/layout/radial4"/>
    <dgm:cxn modelId="{9B976914-EB60-4925-B800-DCC7AAD35195}" type="presParOf" srcId="{42B1B48A-2F9A-4EBB-87FC-4B51D4E07EDE}" destId="{256B8A30-E6F3-4AC9-8071-20A6724E968F}" srcOrd="0" destOrd="0" presId="urn:microsoft.com/office/officeart/2005/8/layout/radial4"/>
    <dgm:cxn modelId="{A4D51CF3-DB0E-47F5-9DAF-BE5761904C6D}" type="presParOf" srcId="{42B1B48A-2F9A-4EBB-87FC-4B51D4E07EDE}" destId="{EFAFB46D-FE50-4968-96FE-2294D617F7F4}" srcOrd="1" destOrd="0" presId="urn:microsoft.com/office/officeart/2005/8/layout/radial4"/>
    <dgm:cxn modelId="{E1EA5A3D-ACA8-4A40-AF0C-94E464417C10}" type="presParOf" srcId="{42B1B48A-2F9A-4EBB-87FC-4B51D4E07EDE}" destId="{D0BAFC5E-4D3A-4479-9F94-5E10A6E98A16}" srcOrd="2" destOrd="0" presId="urn:microsoft.com/office/officeart/2005/8/layout/radial4"/>
    <dgm:cxn modelId="{1E2891DF-CDD1-4C9B-B1F7-4BA795BAD28C}" type="presParOf" srcId="{42B1B48A-2F9A-4EBB-87FC-4B51D4E07EDE}" destId="{6A69675F-39A0-490B-91C3-C3E4B2D80902}" srcOrd="3" destOrd="0" presId="urn:microsoft.com/office/officeart/2005/8/layout/radial4"/>
    <dgm:cxn modelId="{38D88011-B803-4C5C-A98C-211844197702}" type="presParOf" srcId="{42B1B48A-2F9A-4EBB-87FC-4B51D4E07EDE}" destId="{8858E8A8-DD7C-4805-9852-521BB2B1E24F}" srcOrd="4" destOrd="0" presId="urn:microsoft.com/office/officeart/2005/8/layout/radial4"/>
    <dgm:cxn modelId="{64162B04-6DE6-4D48-927F-F2391F8C82A5}" type="presParOf" srcId="{42B1B48A-2F9A-4EBB-87FC-4B51D4E07EDE}" destId="{BAE5E68B-6FD8-45B8-9365-CC905E2082A0}" srcOrd="5" destOrd="0" presId="urn:microsoft.com/office/officeart/2005/8/layout/radial4"/>
    <dgm:cxn modelId="{B3CAAA32-CA1D-4F63-A125-CC3C96D6ADE0}" type="presParOf" srcId="{42B1B48A-2F9A-4EBB-87FC-4B51D4E07EDE}" destId="{3EDD46F8-1EDC-4576-8E4F-F224D5FCEEC2}" srcOrd="6" destOrd="0" presId="urn:microsoft.com/office/officeart/2005/8/layout/radial4"/>
    <dgm:cxn modelId="{79C049C2-4D3E-41B6-8B3F-10AD702181C9}" type="presParOf" srcId="{42B1B48A-2F9A-4EBB-87FC-4B51D4E07EDE}" destId="{7B6DC8C7-999D-4D06-BC62-3F6132D06559}" srcOrd="7" destOrd="0" presId="urn:microsoft.com/office/officeart/2005/8/layout/radial4"/>
    <dgm:cxn modelId="{68B0F1CD-24EF-458D-85F6-3A4E92C7A63E}" type="presParOf" srcId="{42B1B48A-2F9A-4EBB-87FC-4B51D4E07EDE}" destId="{DA844BCE-EE8C-4610-BB1E-F9C407B30C4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4D037-378F-4A10-B530-C94EA7FA01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76CC20-1BC1-4448-8EC0-61CEF4C5A7F7}">
      <dgm:prSet custT="1"/>
      <dgm:spPr>
        <a:solidFill>
          <a:srgbClr val="00B8B4"/>
        </a:solidFill>
      </dgm:spPr>
      <dgm:t>
        <a:bodyPr/>
        <a:lstStyle/>
        <a:p>
          <a:pPr algn="ctr" rtl="0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ПРЕДЛОЖЕНИЯ ПО РАЗВИТИЮ</a:t>
          </a:r>
        </a:p>
      </dgm:t>
    </dgm:pt>
    <dgm:pt modelId="{67A53C09-08F4-4599-A9BA-91F0F97A1900}" type="parTrans" cxnId="{4638DC6E-86F4-4E0D-B5C6-2417AFEA442C}">
      <dgm:prSet/>
      <dgm:spPr/>
      <dgm:t>
        <a:bodyPr/>
        <a:lstStyle/>
        <a:p>
          <a:endParaRPr lang="ru-RU"/>
        </a:p>
      </dgm:t>
    </dgm:pt>
    <dgm:pt modelId="{95315466-33B6-4A4D-88B9-A8502A5F1629}" type="sibTrans" cxnId="{4638DC6E-86F4-4E0D-B5C6-2417AFEA442C}">
      <dgm:prSet/>
      <dgm:spPr/>
      <dgm:t>
        <a:bodyPr/>
        <a:lstStyle/>
        <a:p>
          <a:endParaRPr lang="ru-RU"/>
        </a:p>
      </dgm:t>
    </dgm:pt>
    <dgm:pt modelId="{BF164A28-E488-4AD1-98E2-FB36B7244D25}" type="pres">
      <dgm:prSet presAssocID="{F2B4D037-378F-4A10-B530-C94EA7FA0143}" presName="linear" presStyleCnt="0">
        <dgm:presLayoutVars>
          <dgm:animLvl val="lvl"/>
          <dgm:resizeHandles val="exact"/>
        </dgm:presLayoutVars>
      </dgm:prSet>
      <dgm:spPr/>
    </dgm:pt>
    <dgm:pt modelId="{0779E099-ABD0-4F61-B1C2-B7BE4EA1C27C}" type="pres">
      <dgm:prSet presAssocID="{7E76CC20-1BC1-4448-8EC0-61CEF4C5A7F7}" presName="parentText" presStyleLbl="node1" presStyleIdx="0" presStyleCnt="1" custAng="16200000" custScaleX="80381" custScaleY="263275" custLinFactNeighborX="1107" custLinFactNeighborY="-1">
        <dgm:presLayoutVars>
          <dgm:chMax val="0"/>
          <dgm:bulletEnabled val="1"/>
        </dgm:presLayoutVars>
      </dgm:prSet>
      <dgm:spPr/>
    </dgm:pt>
  </dgm:ptLst>
  <dgm:cxnLst>
    <dgm:cxn modelId="{4638DC6E-86F4-4E0D-B5C6-2417AFEA442C}" srcId="{F2B4D037-378F-4A10-B530-C94EA7FA0143}" destId="{7E76CC20-1BC1-4448-8EC0-61CEF4C5A7F7}" srcOrd="0" destOrd="0" parTransId="{67A53C09-08F4-4599-A9BA-91F0F97A1900}" sibTransId="{95315466-33B6-4A4D-88B9-A8502A5F1629}"/>
    <dgm:cxn modelId="{6A7B9479-A264-4A3E-81E1-B2FA988EA0BE}" type="presOf" srcId="{7E76CC20-1BC1-4448-8EC0-61CEF4C5A7F7}" destId="{0779E099-ABD0-4F61-B1C2-B7BE4EA1C27C}" srcOrd="0" destOrd="0" presId="urn:microsoft.com/office/officeart/2005/8/layout/vList2"/>
    <dgm:cxn modelId="{BEA75EB0-6DB9-4FBE-BB49-EEBDBC471DC7}" type="presOf" srcId="{F2B4D037-378F-4A10-B530-C94EA7FA0143}" destId="{BF164A28-E488-4AD1-98E2-FB36B7244D25}" srcOrd="0" destOrd="0" presId="urn:microsoft.com/office/officeart/2005/8/layout/vList2"/>
    <dgm:cxn modelId="{FAF85B4D-C297-44D3-81BF-D06510141E7F}" type="presParOf" srcId="{BF164A28-E488-4AD1-98E2-FB36B7244D25}" destId="{0779E099-ABD0-4F61-B1C2-B7BE4EA1C2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E0029C-BAE3-4005-B43E-824A57B22D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E43432-9680-4FFC-8A2F-16563E1AAA17}">
      <dgm:prSet/>
      <dgm:spPr>
        <a:solidFill>
          <a:srgbClr val="D4F4F3"/>
        </a:solidFill>
      </dgm:spPr>
      <dgm:t>
        <a:bodyPr/>
        <a:lstStyle/>
        <a:p>
          <a:pPr rtl="0"/>
          <a:r>
            <a:rPr lang="ru-RU" dirty="0">
              <a:ln>
                <a:noFill/>
              </a:ln>
              <a:solidFill>
                <a:schemeClr val="tx1"/>
              </a:solidFill>
            </a:rPr>
            <a:t>Сформировать отдельную группу ООПТ природно-культурного наследия Ярославской области, обладающих уникальным духовным и сакральным значением.</a:t>
          </a:r>
        </a:p>
      </dgm:t>
    </dgm:pt>
    <dgm:pt modelId="{55A50978-7E65-4246-9F21-6D3A3F805F27}" type="parTrans" cxnId="{33A9BC01-1D8D-4A07-AECD-4F8D0906B9DA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5C85496D-DAF7-4B4C-B0BB-AC19D5274E47}" type="sibTrans" cxnId="{33A9BC01-1D8D-4A07-AECD-4F8D0906B9DA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98899FB4-07A7-4C39-8028-229B413426CB}">
      <dgm:prSet/>
      <dgm:spPr>
        <a:solidFill>
          <a:srgbClr val="D4F4F3"/>
        </a:solidFill>
      </dgm:spPr>
      <dgm:t>
        <a:bodyPr/>
        <a:lstStyle/>
        <a:p>
          <a:pPr rtl="0"/>
          <a:r>
            <a:rPr lang="ru-RU" dirty="0">
              <a:ln>
                <a:noFill/>
              </a:ln>
              <a:solidFill>
                <a:schemeClr val="tx1"/>
              </a:solidFill>
            </a:rPr>
            <a:t>Включить эти объекты в земельный кадастр Ярославской области как территории особого статуса, выполнить первоочередную их инвентаризацию.</a:t>
          </a:r>
        </a:p>
      </dgm:t>
    </dgm:pt>
    <dgm:pt modelId="{578E5CB6-BF91-4D3A-A404-1EAC408B3E60}" type="parTrans" cxnId="{6300A31E-2443-4C40-BDEB-C5A262763F77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209BAC3C-6D80-4A6C-B136-2D6D484BA3FC}" type="sibTrans" cxnId="{6300A31E-2443-4C40-BDEB-C5A262763F77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E77B849E-E301-491F-8026-5C120F80F8BB}">
      <dgm:prSet/>
      <dgm:spPr>
        <a:solidFill>
          <a:srgbClr val="D4F4F3"/>
        </a:solidFill>
      </dgm:spPr>
      <dgm:t>
        <a:bodyPr/>
        <a:lstStyle/>
        <a:p>
          <a:pPr rtl="0"/>
          <a:r>
            <a:rPr lang="ru-RU" dirty="0">
              <a:ln>
                <a:noFill/>
              </a:ln>
              <a:solidFill>
                <a:schemeClr val="tx1"/>
              </a:solidFill>
            </a:rPr>
            <a:t>Разработать документацию, необходимую для сохранения ООПТ природно-культурного наследия Ярославской области, обладающих уникальным духовным и сакральным значением.</a:t>
          </a:r>
        </a:p>
      </dgm:t>
    </dgm:pt>
    <dgm:pt modelId="{0545B48E-A674-440A-AC79-486FD2B5B4EF}" type="parTrans" cxnId="{856A0334-11B3-4019-9150-C1AB52BD4D10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A406EAA2-63C0-4736-8868-C3713063308D}" type="sibTrans" cxnId="{856A0334-11B3-4019-9150-C1AB52BD4D10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8828AB36-1E99-4D03-8C31-7B7A5CE5C2D7}">
      <dgm:prSet/>
      <dgm:spPr>
        <a:solidFill>
          <a:srgbClr val="D4F4F3"/>
        </a:solidFill>
      </dgm:spPr>
      <dgm:t>
        <a:bodyPr/>
        <a:lstStyle/>
        <a:p>
          <a:pPr rtl="0"/>
          <a:r>
            <a:rPr lang="ru-RU" dirty="0">
              <a:ln>
                <a:noFill/>
              </a:ln>
              <a:solidFill>
                <a:schemeClr val="tx1"/>
              </a:solidFill>
            </a:rPr>
            <a:t>Разработать предложения по сохранению ООПТ, имеющих сакральное значение для Ярославской земли.</a:t>
          </a:r>
        </a:p>
      </dgm:t>
    </dgm:pt>
    <dgm:pt modelId="{53620E30-65B3-4282-8218-D0B155BDA192}" type="parTrans" cxnId="{2519484C-C300-4BE0-B132-3EDE00058C04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0C5A449F-8CE2-4FCE-A036-ABA259423536}" type="sibTrans" cxnId="{2519484C-C300-4BE0-B132-3EDE00058C04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EBE4AA5A-7861-48F0-9799-22D16278D8E1}" type="pres">
      <dgm:prSet presAssocID="{F1E0029C-BAE3-4005-B43E-824A57B22DB3}" presName="linear" presStyleCnt="0">
        <dgm:presLayoutVars>
          <dgm:animLvl val="lvl"/>
          <dgm:resizeHandles val="exact"/>
        </dgm:presLayoutVars>
      </dgm:prSet>
      <dgm:spPr/>
    </dgm:pt>
    <dgm:pt modelId="{35136429-9E73-4BDD-B76D-CD9B18DAE810}" type="pres">
      <dgm:prSet presAssocID="{84E43432-9680-4FFC-8A2F-16563E1AAA1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82FBF9C-2371-4433-A7C0-6A8C0EBA4C0A}" type="pres">
      <dgm:prSet presAssocID="{5C85496D-DAF7-4B4C-B0BB-AC19D5274E47}" presName="spacer" presStyleCnt="0"/>
      <dgm:spPr/>
    </dgm:pt>
    <dgm:pt modelId="{3733849C-8BD5-4CF5-BC45-AF4D1873F445}" type="pres">
      <dgm:prSet presAssocID="{98899FB4-07A7-4C39-8028-229B413426C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FD6FF37-FEF2-411C-A3B4-FA56D6784E00}" type="pres">
      <dgm:prSet presAssocID="{209BAC3C-6D80-4A6C-B136-2D6D484BA3FC}" presName="spacer" presStyleCnt="0"/>
      <dgm:spPr/>
    </dgm:pt>
    <dgm:pt modelId="{E4EF1DAC-8DDE-4787-A9CE-61ECB183994E}" type="pres">
      <dgm:prSet presAssocID="{E77B849E-E301-491F-8026-5C120F80F8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D613118-1BED-44DC-9E11-7DF2F4EC4B2D}" type="pres">
      <dgm:prSet presAssocID="{A406EAA2-63C0-4736-8868-C3713063308D}" presName="spacer" presStyleCnt="0"/>
      <dgm:spPr/>
    </dgm:pt>
    <dgm:pt modelId="{729AEB27-07D2-4F60-A6AD-4F464ED53AB0}" type="pres">
      <dgm:prSet presAssocID="{8828AB36-1E99-4D03-8C31-7B7A5CE5C2D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3A9BC01-1D8D-4A07-AECD-4F8D0906B9DA}" srcId="{F1E0029C-BAE3-4005-B43E-824A57B22DB3}" destId="{84E43432-9680-4FFC-8A2F-16563E1AAA17}" srcOrd="0" destOrd="0" parTransId="{55A50978-7E65-4246-9F21-6D3A3F805F27}" sibTransId="{5C85496D-DAF7-4B4C-B0BB-AC19D5274E47}"/>
    <dgm:cxn modelId="{6300A31E-2443-4C40-BDEB-C5A262763F77}" srcId="{F1E0029C-BAE3-4005-B43E-824A57B22DB3}" destId="{98899FB4-07A7-4C39-8028-229B413426CB}" srcOrd="1" destOrd="0" parTransId="{578E5CB6-BF91-4D3A-A404-1EAC408B3E60}" sibTransId="{209BAC3C-6D80-4A6C-B136-2D6D484BA3FC}"/>
    <dgm:cxn modelId="{856A0334-11B3-4019-9150-C1AB52BD4D10}" srcId="{F1E0029C-BAE3-4005-B43E-824A57B22DB3}" destId="{E77B849E-E301-491F-8026-5C120F80F8BB}" srcOrd="2" destOrd="0" parTransId="{0545B48E-A674-440A-AC79-486FD2B5B4EF}" sibTransId="{A406EAA2-63C0-4736-8868-C3713063308D}"/>
    <dgm:cxn modelId="{2519484C-C300-4BE0-B132-3EDE00058C04}" srcId="{F1E0029C-BAE3-4005-B43E-824A57B22DB3}" destId="{8828AB36-1E99-4D03-8C31-7B7A5CE5C2D7}" srcOrd="3" destOrd="0" parTransId="{53620E30-65B3-4282-8218-D0B155BDA192}" sibTransId="{0C5A449F-8CE2-4FCE-A036-ABA259423536}"/>
    <dgm:cxn modelId="{FB52E281-CDA1-4F6D-A051-CBD85C170C15}" type="presOf" srcId="{84E43432-9680-4FFC-8A2F-16563E1AAA17}" destId="{35136429-9E73-4BDD-B76D-CD9B18DAE810}" srcOrd="0" destOrd="0" presId="urn:microsoft.com/office/officeart/2005/8/layout/vList2"/>
    <dgm:cxn modelId="{E3590C9D-DD85-4D97-8E4B-2D959EFA5362}" type="presOf" srcId="{E77B849E-E301-491F-8026-5C120F80F8BB}" destId="{E4EF1DAC-8DDE-4787-A9CE-61ECB183994E}" srcOrd="0" destOrd="0" presId="urn:microsoft.com/office/officeart/2005/8/layout/vList2"/>
    <dgm:cxn modelId="{977564E0-D8A7-477B-99E5-DCAAA5F5FD09}" type="presOf" srcId="{98899FB4-07A7-4C39-8028-229B413426CB}" destId="{3733849C-8BD5-4CF5-BC45-AF4D1873F445}" srcOrd="0" destOrd="0" presId="urn:microsoft.com/office/officeart/2005/8/layout/vList2"/>
    <dgm:cxn modelId="{2B1111E6-B358-4E5A-96A8-4402FB51BC53}" type="presOf" srcId="{8828AB36-1E99-4D03-8C31-7B7A5CE5C2D7}" destId="{729AEB27-07D2-4F60-A6AD-4F464ED53AB0}" srcOrd="0" destOrd="0" presId="urn:microsoft.com/office/officeart/2005/8/layout/vList2"/>
    <dgm:cxn modelId="{F33E66FC-B04C-41BB-B48B-87E319553CF1}" type="presOf" srcId="{F1E0029C-BAE3-4005-B43E-824A57B22DB3}" destId="{EBE4AA5A-7861-48F0-9799-22D16278D8E1}" srcOrd="0" destOrd="0" presId="urn:microsoft.com/office/officeart/2005/8/layout/vList2"/>
    <dgm:cxn modelId="{D6FA0886-BCB5-4FAA-84E9-720D56E4CA44}" type="presParOf" srcId="{EBE4AA5A-7861-48F0-9799-22D16278D8E1}" destId="{35136429-9E73-4BDD-B76D-CD9B18DAE810}" srcOrd="0" destOrd="0" presId="urn:microsoft.com/office/officeart/2005/8/layout/vList2"/>
    <dgm:cxn modelId="{6E9DD960-44DC-4A94-B99D-60816269C875}" type="presParOf" srcId="{EBE4AA5A-7861-48F0-9799-22D16278D8E1}" destId="{382FBF9C-2371-4433-A7C0-6A8C0EBA4C0A}" srcOrd="1" destOrd="0" presId="urn:microsoft.com/office/officeart/2005/8/layout/vList2"/>
    <dgm:cxn modelId="{3192F5F8-959F-4754-B2FC-C30D28C4B9EA}" type="presParOf" srcId="{EBE4AA5A-7861-48F0-9799-22D16278D8E1}" destId="{3733849C-8BD5-4CF5-BC45-AF4D1873F445}" srcOrd="2" destOrd="0" presId="urn:microsoft.com/office/officeart/2005/8/layout/vList2"/>
    <dgm:cxn modelId="{9920169C-71C6-417C-A306-9240FCF88DB1}" type="presParOf" srcId="{EBE4AA5A-7861-48F0-9799-22D16278D8E1}" destId="{8FD6FF37-FEF2-411C-A3B4-FA56D6784E00}" srcOrd="3" destOrd="0" presId="urn:microsoft.com/office/officeart/2005/8/layout/vList2"/>
    <dgm:cxn modelId="{325B960E-6CBD-40EB-8F82-7FDDAD5F253F}" type="presParOf" srcId="{EBE4AA5A-7861-48F0-9799-22D16278D8E1}" destId="{E4EF1DAC-8DDE-4787-A9CE-61ECB183994E}" srcOrd="4" destOrd="0" presId="urn:microsoft.com/office/officeart/2005/8/layout/vList2"/>
    <dgm:cxn modelId="{8C5DB2AE-5DAB-4B44-80AE-84981649BEDE}" type="presParOf" srcId="{EBE4AA5A-7861-48F0-9799-22D16278D8E1}" destId="{ED613118-1BED-44DC-9E11-7DF2F4EC4B2D}" srcOrd="5" destOrd="0" presId="urn:microsoft.com/office/officeart/2005/8/layout/vList2"/>
    <dgm:cxn modelId="{AB4ACDA5-92DC-461C-A35B-998FAEC5F932}" type="presParOf" srcId="{EBE4AA5A-7861-48F0-9799-22D16278D8E1}" destId="{729AEB27-07D2-4F60-A6AD-4F464ED53AB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B8A30-E6F3-4AC9-8071-20A6724E968F}">
      <dsp:nvSpPr>
        <dsp:cNvPr id="0" name=""/>
        <dsp:cNvSpPr/>
      </dsp:nvSpPr>
      <dsp:spPr>
        <a:xfrm>
          <a:off x="1171325" y="1753133"/>
          <a:ext cx="1818160" cy="840283"/>
        </a:xfrm>
        <a:prstGeom prst="ellipse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38100" cap="flat" cmpd="sng" algn="ctr">
          <a:solidFill>
            <a:srgbClr val="FF0000">
              <a:alpha val="60000"/>
            </a:srgb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Состояние кедров</a:t>
          </a:r>
        </a:p>
      </dsp:txBody>
      <dsp:txXfrm>
        <a:off x="1437588" y="1876190"/>
        <a:ext cx="1285634" cy="594169"/>
      </dsp:txXfrm>
    </dsp:sp>
    <dsp:sp modelId="{EFAFB46D-FE50-4968-96FE-2294D617F7F4}">
      <dsp:nvSpPr>
        <dsp:cNvPr id="0" name=""/>
        <dsp:cNvSpPr/>
      </dsp:nvSpPr>
      <dsp:spPr>
        <a:xfrm rot="8635037">
          <a:off x="477313" y="2752035"/>
          <a:ext cx="1173586" cy="32373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AFC5E-4D3A-4479-9F94-5E10A6E98A16}">
      <dsp:nvSpPr>
        <dsp:cNvPr id="0" name=""/>
        <dsp:cNvSpPr/>
      </dsp:nvSpPr>
      <dsp:spPr>
        <a:xfrm>
          <a:off x="-88645" y="2827848"/>
          <a:ext cx="1357049" cy="863297"/>
        </a:xfrm>
        <a:prstGeom prst="roundRect">
          <a:avLst>
            <a:gd name="adj" fmla="val 10000"/>
          </a:avLst>
        </a:prstGeom>
        <a:solidFill>
          <a:srgbClr val="FFE7E7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А.</a:t>
          </a:r>
          <a:r>
            <a:rPr lang="ru-RU" sz="14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Изменение гидрологического режима</a:t>
          </a:r>
        </a:p>
      </dsp:txBody>
      <dsp:txXfrm>
        <a:off x="-63360" y="2853133"/>
        <a:ext cx="1306479" cy="812727"/>
      </dsp:txXfrm>
    </dsp:sp>
    <dsp:sp modelId="{6A69675F-39A0-490B-91C3-C3E4B2D80902}">
      <dsp:nvSpPr>
        <dsp:cNvPr id="0" name=""/>
        <dsp:cNvSpPr/>
      </dsp:nvSpPr>
      <dsp:spPr>
        <a:xfrm rot="13453469">
          <a:off x="553774" y="1140168"/>
          <a:ext cx="1262967" cy="32373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8E8A8-DD7C-4805-9852-521BB2B1E24F}">
      <dsp:nvSpPr>
        <dsp:cNvPr id="0" name=""/>
        <dsp:cNvSpPr/>
      </dsp:nvSpPr>
      <dsp:spPr>
        <a:xfrm>
          <a:off x="0" y="429946"/>
          <a:ext cx="1465458" cy="863297"/>
        </a:xfrm>
        <a:prstGeom prst="roundRect">
          <a:avLst>
            <a:gd name="adj" fmla="val 10000"/>
          </a:avLst>
        </a:prstGeom>
        <a:solidFill>
          <a:srgbClr val="FFE7E7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В. 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Климатические изменения</a:t>
          </a:r>
        </a:p>
      </dsp:txBody>
      <dsp:txXfrm>
        <a:off x="25285" y="455231"/>
        <a:ext cx="1414888" cy="812727"/>
      </dsp:txXfrm>
    </dsp:sp>
    <dsp:sp modelId="{BAE5E68B-6FD8-45B8-9365-CC905E2082A0}">
      <dsp:nvSpPr>
        <dsp:cNvPr id="0" name=""/>
        <dsp:cNvSpPr/>
      </dsp:nvSpPr>
      <dsp:spPr>
        <a:xfrm rot="18947807">
          <a:off x="2342223" y="1131577"/>
          <a:ext cx="1285658" cy="32373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D46F8-1EDC-4576-8E4F-F224D5FCEEC2}">
      <dsp:nvSpPr>
        <dsp:cNvPr id="0" name=""/>
        <dsp:cNvSpPr/>
      </dsp:nvSpPr>
      <dsp:spPr>
        <a:xfrm>
          <a:off x="2684655" y="403797"/>
          <a:ext cx="1522446" cy="882928"/>
        </a:xfrm>
        <a:prstGeom prst="roundRect">
          <a:avLst>
            <a:gd name="adj" fmla="val 10000"/>
          </a:avLst>
        </a:prstGeom>
        <a:solidFill>
          <a:srgbClr val="FFE7E7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400" kern="1200" dirty="0">
              <a:solidFill>
                <a:schemeClr val="tx1"/>
              </a:solidFill>
            </a:rPr>
            <a:t> 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Изменения в структуре землепользования</a:t>
          </a:r>
        </a:p>
      </dsp:txBody>
      <dsp:txXfrm>
        <a:off x="2710515" y="429657"/>
        <a:ext cx="1470726" cy="831208"/>
      </dsp:txXfrm>
    </dsp:sp>
    <dsp:sp modelId="{7B6DC8C7-999D-4D06-BC62-3F6132D06559}">
      <dsp:nvSpPr>
        <dsp:cNvPr id="0" name=""/>
        <dsp:cNvSpPr/>
      </dsp:nvSpPr>
      <dsp:spPr>
        <a:xfrm rot="2138400">
          <a:off x="2517824" y="2751245"/>
          <a:ext cx="1188910" cy="32373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44BCE-EE8C-4610-BB1E-F9C407B30C47}">
      <dsp:nvSpPr>
        <dsp:cNvPr id="0" name=""/>
        <dsp:cNvSpPr/>
      </dsp:nvSpPr>
      <dsp:spPr>
        <a:xfrm>
          <a:off x="2903203" y="2827848"/>
          <a:ext cx="1384372" cy="863297"/>
        </a:xfrm>
        <a:prstGeom prst="roundRect">
          <a:avLst>
            <a:gd name="adj" fmla="val 10000"/>
          </a:avLst>
        </a:prstGeom>
        <a:solidFill>
          <a:srgbClr val="FFE7E7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4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Загрязнение окружающей среды</a:t>
          </a:r>
        </a:p>
      </dsp:txBody>
      <dsp:txXfrm>
        <a:off x="2928488" y="2853133"/>
        <a:ext cx="1333802" cy="812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9E099-ABD0-4F61-B1C2-B7BE4EA1C27C}">
      <dsp:nvSpPr>
        <dsp:cNvPr id="0" name=""/>
        <dsp:cNvSpPr/>
      </dsp:nvSpPr>
      <dsp:spPr>
        <a:xfrm rot="16200000">
          <a:off x="670986" y="23311"/>
          <a:ext cx="4940644" cy="1170520"/>
        </a:xfrm>
        <a:prstGeom prst="roundRect">
          <a:avLst/>
        </a:prstGeom>
        <a:solidFill>
          <a:srgbClr val="00B8B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ПРЕДЛОЖЕНИЯ ПО РАЗВИТИЮ</a:t>
          </a:r>
        </a:p>
      </dsp:txBody>
      <dsp:txXfrm>
        <a:off x="728126" y="80451"/>
        <a:ext cx="4826364" cy="1056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36429-9E73-4BDD-B76D-CD9B18DAE810}">
      <dsp:nvSpPr>
        <dsp:cNvPr id="0" name=""/>
        <dsp:cNvSpPr/>
      </dsp:nvSpPr>
      <dsp:spPr>
        <a:xfrm>
          <a:off x="0" y="130503"/>
          <a:ext cx="5978704" cy="1153620"/>
        </a:xfrm>
        <a:prstGeom prst="roundRect">
          <a:avLst/>
        </a:prstGeom>
        <a:solidFill>
          <a:srgbClr val="D4F4F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n>
                <a:noFill/>
              </a:ln>
              <a:solidFill>
                <a:schemeClr val="tx1"/>
              </a:solidFill>
            </a:rPr>
            <a:t>Сформировать отдельную группу ООПТ природно-культурного наследия Ярославской области, обладающих уникальным духовным и сакральным значением.</a:t>
          </a:r>
        </a:p>
      </dsp:txBody>
      <dsp:txXfrm>
        <a:off x="56315" y="186818"/>
        <a:ext cx="5866074" cy="1040990"/>
      </dsp:txXfrm>
    </dsp:sp>
    <dsp:sp modelId="{3733849C-8BD5-4CF5-BC45-AF4D1873F445}">
      <dsp:nvSpPr>
        <dsp:cNvPr id="0" name=""/>
        <dsp:cNvSpPr/>
      </dsp:nvSpPr>
      <dsp:spPr>
        <a:xfrm>
          <a:off x="0" y="1333083"/>
          <a:ext cx="5978704" cy="1153620"/>
        </a:xfrm>
        <a:prstGeom prst="roundRect">
          <a:avLst/>
        </a:prstGeom>
        <a:solidFill>
          <a:srgbClr val="D4F4F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n>
                <a:noFill/>
              </a:ln>
              <a:solidFill>
                <a:schemeClr val="tx1"/>
              </a:solidFill>
            </a:rPr>
            <a:t>Включить эти объекты в земельный кадастр Ярославской области как территории особого статуса, выполнить первоочередную их инвентаризацию.</a:t>
          </a:r>
        </a:p>
      </dsp:txBody>
      <dsp:txXfrm>
        <a:off x="56315" y="1389398"/>
        <a:ext cx="5866074" cy="1040990"/>
      </dsp:txXfrm>
    </dsp:sp>
    <dsp:sp modelId="{E4EF1DAC-8DDE-4787-A9CE-61ECB183994E}">
      <dsp:nvSpPr>
        <dsp:cNvPr id="0" name=""/>
        <dsp:cNvSpPr/>
      </dsp:nvSpPr>
      <dsp:spPr>
        <a:xfrm>
          <a:off x="0" y="2535663"/>
          <a:ext cx="5978704" cy="1153620"/>
        </a:xfrm>
        <a:prstGeom prst="roundRect">
          <a:avLst/>
        </a:prstGeom>
        <a:solidFill>
          <a:srgbClr val="D4F4F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n>
                <a:noFill/>
              </a:ln>
              <a:solidFill>
                <a:schemeClr val="tx1"/>
              </a:solidFill>
            </a:rPr>
            <a:t>Разработать документацию, необходимую для сохранения ООПТ природно-культурного наследия Ярославской области, обладающих уникальным духовным и сакральным значением.</a:t>
          </a:r>
        </a:p>
      </dsp:txBody>
      <dsp:txXfrm>
        <a:off x="56315" y="2591978"/>
        <a:ext cx="5866074" cy="1040990"/>
      </dsp:txXfrm>
    </dsp:sp>
    <dsp:sp modelId="{729AEB27-07D2-4F60-A6AD-4F464ED53AB0}">
      <dsp:nvSpPr>
        <dsp:cNvPr id="0" name=""/>
        <dsp:cNvSpPr/>
      </dsp:nvSpPr>
      <dsp:spPr>
        <a:xfrm>
          <a:off x="0" y="3738243"/>
          <a:ext cx="5978704" cy="1153620"/>
        </a:xfrm>
        <a:prstGeom prst="roundRect">
          <a:avLst/>
        </a:prstGeom>
        <a:solidFill>
          <a:srgbClr val="D4F4F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n>
                <a:noFill/>
              </a:ln>
              <a:solidFill>
                <a:schemeClr val="tx1"/>
              </a:solidFill>
            </a:rPr>
            <a:t>Разработать предложения по сохранению ООПТ, имеющих сакральное значение для Ярославской земли.</a:t>
          </a:r>
        </a:p>
      </dsp:txBody>
      <dsp:txXfrm>
        <a:off x="56315" y="3794558"/>
        <a:ext cx="5866074" cy="104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8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977" y="945891"/>
            <a:ext cx="3911514" cy="4624399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ПО СОХРАНЕНИЮ ООПТ, ИМЕЮЩИХ САКРАЛЬНОЕ ЗНАЧЕНИЕ ДЛЯ ЯРОСЛАВСКОЙ ЗЕМЛИ</a:t>
            </a:r>
            <a:br>
              <a:rPr lang="ru-RU" sz="2000" dirty="0"/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(на примере проекта «Разработка комплекса мер по сохранению памятника природы регионального значения «Кедровник Толгского монастыря»)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8"/>
          <a:stretch/>
        </p:blipFill>
        <p:spPr>
          <a:xfrm>
            <a:off x="4596371" y="3474474"/>
            <a:ext cx="4230139" cy="2421991"/>
          </a:xfrm>
          <a:prstGeom prst="rect">
            <a:avLst/>
          </a:prstGeom>
        </p:spPr>
      </p:pic>
      <p:pic>
        <p:nvPicPr>
          <p:cNvPr id="3074" name="Picture 2" descr="V:\Толга\архивные документы\ФОТО\ФОТО из интернета\Tsar-in-Tolg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2837" y="839775"/>
            <a:ext cx="3130129" cy="23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8367" y="6027679"/>
            <a:ext cx="3338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Фоменко Г.А., д.г.н., Фоменко </a:t>
            </a:r>
            <a:r>
              <a:rPr lang="ru-RU" i="1" dirty="0" err="1"/>
              <a:t>М.А</a:t>
            </a:r>
            <a:r>
              <a:rPr lang="ru-RU" i="1" dirty="0"/>
              <a:t>., к.г.н., доц.</a:t>
            </a:r>
          </a:p>
        </p:txBody>
      </p:sp>
    </p:spTree>
    <p:extLst>
      <p:ext uri="{BB962C8B-B14F-4D97-AF65-F5344CB8AC3E}">
        <p14:creationId xmlns:p14="http://schemas.microsoft.com/office/powerpoint/2010/main" val="330970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87" y="1304284"/>
            <a:ext cx="7679775" cy="5404165"/>
          </a:xfrm>
          <a:prstGeom prst="rect">
            <a:avLst/>
          </a:prstGeom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39244" y="673277"/>
            <a:ext cx="7552724" cy="60007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Современное положение Свято-Введенского Толгского монастыря и прилегающей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259871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42" y="1441202"/>
            <a:ext cx="7634362" cy="5275792"/>
          </a:xfrm>
          <a:prstGeom prst="rect">
            <a:avLst/>
          </a:prstGeom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74351" y="741131"/>
            <a:ext cx="7755706" cy="51719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Современное состояние прилегающей территории Памятника природы «Кедровник Толгского монастыря»</a:t>
            </a:r>
          </a:p>
        </p:txBody>
      </p:sp>
    </p:spTree>
    <p:extLst>
      <p:ext uri="{BB962C8B-B14F-4D97-AF65-F5344CB8AC3E}">
        <p14:creationId xmlns:p14="http://schemas.microsoft.com/office/powerpoint/2010/main" val="1546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2" b="1143"/>
          <a:stretch/>
        </p:blipFill>
        <p:spPr>
          <a:xfrm>
            <a:off x="1025495" y="1219877"/>
            <a:ext cx="7649770" cy="5514209"/>
          </a:xfrm>
          <a:prstGeom prst="rect">
            <a:avLst/>
          </a:prstGeom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62106" y="673277"/>
            <a:ext cx="7796138" cy="54660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Современное состояние прудов Памятника природы «Кедровник Толгского монастыря»</a:t>
            </a:r>
          </a:p>
        </p:txBody>
      </p:sp>
    </p:spTree>
    <p:extLst>
      <p:ext uri="{BB962C8B-B14F-4D97-AF65-F5344CB8AC3E}">
        <p14:creationId xmlns:p14="http://schemas.microsoft.com/office/powerpoint/2010/main" val="16033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121" y="1138584"/>
            <a:ext cx="3258804" cy="201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64"/>
          <a:stretch/>
        </p:blipFill>
        <p:spPr bwMode="auto">
          <a:xfrm>
            <a:off x="6358068" y="3157340"/>
            <a:ext cx="2465735" cy="354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9789" y="989486"/>
            <a:ext cx="42087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Натурное обследование кедров показало, что на ее территории произрастают 202 кедра, из них 23 дерева  имеют возраст 120-200 лет, около 100 молодых кедров старше 25 лет, остальные деревья — это саженцы, примерный возраст которых не превышает 5 лет. Известно, что еще в 1940 году в кедровнике имелось 83 старых кедра и 69 — сравнительно молодых (80-90-летние)</a:t>
            </a:r>
            <a:r>
              <a:rPr lang="ru-RU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1982 г. осталось лишь 46 старых кедров . За 47 лет погибло 141 дерево, то есть в среднем 3 дерева в год. В 1987 г. сохранились 46 кедров. А в 2006 году – 27 старых кедров. За последние 8 лет (с 2006 по 2014 год) выпало ещё 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старовозрастных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кедра.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Процесс гибели кедров продолжается и представляет большую проблему для обители.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11281" y="88941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Угроза снижения числа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старовозрастных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кедров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14753"/>
              </p:ext>
            </p:extLst>
          </p:nvPr>
        </p:nvGraphicFramePr>
        <p:xfrm>
          <a:off x="662342" y="3680560"/>
          <a:ext cx="5464992" cy="2164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6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5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15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91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7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8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080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Возраст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Кедр в Европе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Кедр в Сибири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Бонитет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Высота, 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Средний прирост по высоте, см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Диаметр на 1,3 м, см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Средний прирост по диаметру, мм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Бонитет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Высота, 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Средний прирост по высоте, см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Диаметр на 1,3 м, см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Средний прирост по диаметру, см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74,0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59789" y="3157340"/>
            <a:ext cx="5482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Таксационные показатели деревьев сибирского кедра, выросших в Европе и Сибири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8107" y="5705340"/>
            <a:ext cx="547777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Источник: «Записка к оценке состояния кедровников, созданных на территории Толгского монастыря», подготовленная В. Н. Седых (ведущий научный сотрудник Западно-Сибирского филиала Института леса им. В.Н. Сукачева СО РАН, доктор биол. наук) в рамках проекта «Разработка комплекса мер по сохранению памятника природы регионального значения «Кедровник Толгского монастыря».</a:t>
            </a:r>
          </a:p>
        </p:txBody>
      </p:sp>
    </p:spTree>
    <p:extLst>
      <p:ext uri="{BB962C8B-B14F-4D97-AF65-F5344CB8AC3E}">
        <p14:creationId xmlns:p14="http://schemas.microsoft.com/office/powerpoint/2010/main" val="25038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89390487"/>
              </p:ext>
            </p:extLst>
          </p:nvPr>
        </p:nvGraphicFramePr>
        <p:xfrm>
          <a:off x="2449027" y="1563933"/>
          <a:ext cx="4207102" cy="3691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59790" y="1532305"/>
            <a:ext cx="19524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Потепление климата – улучшение условий для вредителей и болезней кедров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97742" y="1460564"/>
            <a:ext cx="20115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latin typeface="Arial" charset="0"/>
                <a:cs typeface="Times New Roman" pitchFamily="18" charset="0"/>
              </a:rPr>
              <a:t>На протяжении большей части </a:t>
            </a:r>
            <a:r>
              <a:rPr lang="en-US" altLang="ru-RU" sz="1400" dirty="0">
                <a:latin typeface="Arial" charset="0"/>
                <a:cs typeface="Times New Roman" pitchFamily="18" charset="0"/>
              </a:rPr>
              <a:t>XX</a:t>
            </a:r>
            <a:r>
              <a:rPr lang="ru-RU" altLang="ru-RU" sz="1400" dirty="0">
                <a:latin typeface="Arial" charset="0"/>
                <a:cs typeface="Times New Roman" pitchFamily="18" charset="0"/>
              </a:rPr>
              <a:t> века образ кедровника как «Райского сада на земле» был уничтожен и до сих пор ему не возвращен прежний сакральный смысл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9790" y="4879729"/>
            <a:ext cx="1952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Изменение водного режима привело к </a:t>
            </a:r>
            <a:r>
              <a:rPr lang="ru-RU" altLang="ru-RU" sz="1400" dirty="0">
                <a:latin typeface="Arial" charset="0"/>
                <a:cs typeface="Times New Roman" pitchFamily="18" charset="0"/>
              </a:rPr>
              <a:t>кардинальному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ухудшению условий произрастания кедров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97742" y="4744975"/>
            <a:ext cx="20484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Загрязнение окружающей среды негативно сказывается на состоянии кедровой рощи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9293" y="578840"/>
            <a:ext cx="665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>
                <a:ln w="3175" cmpd="sng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Факторы уязвимости Памятника природы «Кедровник Толгского монастыря»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4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5" t="3475" r="1376"/>
          <a:stretch/>
        </p:blipFill>
        <p:spPr bwMode="auto">
          <a:xfrm>
            <a:off x="2792087" y="2051353"/>
            <a:ext cx="6206827" cy="434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85" y="3455981"/>
            <a:ext cx="2015730" cy="285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7023" y="795134"/>
            <a:ext cx="7993075" cy="6211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Изменение гидрологического режима реки Волги со строительством водохранилищ</a:t>
            </a:r>
          </a:p>
        </p:txBody>
      </p:sp>
      <p:pic>
        <p:nvPicPr>
          <p:cNvPr id="5122" name="Picture 2" descr="C:\Users\lena_m\Desktop\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307" y="1532305"/>
            <a:ext cx="3310797" cy="192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9788" y="1416290"/>
            <a:ext cx="446459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начале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века верхний уровень воды в р. Волге весной доходил до отметки 87,28 метра (кратковременно). Летом уровень воды понижался до отметки 79,57 метра. Таким образом, колебание уровня воды доходило до 8 метров.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После строительства водохранилищ средний уровень р. Волги в районе монастыря составил 84 метра (постоянно повышенный). Перепад воды значительно снизился и составил около 2 метров.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Изменение гидрологического режима территории негативно сказывается на росте корневой системы кедров, что приводит к нарушению устойчивости деревьев.</a:t>
            </a:r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8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59790" y="897502"/>
            <a:ext cx="4162425" cy="1019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Влияние изменения гидрологического режима на состояние кедровой рощи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357" y="897502"/>
            <a:ext cx="3951171" cy="5574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9789" y="2061955"/>
            <a:ext cx="296989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latin typeface="Arial" charset="0"/>
                <a:cs typeface="Times New Roman" pitchFamily="18" charset="0"/>
              </a:rPr>
              <a:t>До строительства Рыбинского и Горьковского водохранилищ уровень грунтовых вод в роще был на относительно низком уровне.</a:t>
            </a:r>
          </a:p>
          <a:p>
            <a:endParaRPr lang="ru-RU" altLang="ru-RU" sz="1400" dirty="0">
              <a:latin typeface="Arial" charset="0"/>
              <a:cs typeface="Times New Roman" pitchFamily="18" charset="0"/>
            </a:endParaRPr>
          </a:p>
          <a:p>
            <a:r>
              <a:rPr lang="ru-RU" altLang="ru-RU" sz="1400" dirty="0">
                <a:latin typeface="Arial" charset="0"/>
                <a:cs typeface="Times New Roman" pitchFamily="18" charset="0"/>
              </a:rPr>
              <a:t>После регулирования гидрологического режима установился постоянно высокий уровень грунтовых вод.</a:t>
            </a:r>
          </a:p>
          <a:p>
            <a:endParaRPr lang="ru-RU" altLang="ru-RU" sz="1400" dirty="0">
              <a:latin typeface="Arial" charset="0"/>
              <a:cs typeface="Times New Roman" pitchFamily="18" charset="0"/>
            </a:endParaRPr>
          </a:p>
          <a:p>
            <a:r>
              <a:rPr lang="ru-RU" altLang="ru-RU" sz="1400" dirty="0">
                <a:latin typeface="Arial" charset="0"/>
                <a:cs typeface="Times New Roman" pitchFamily="18" charset="0"/>
              </a:rPr>
              <a:t>В условиях подтопления происходит гибель «длинного корня» </a:t>
            </a:r>
            <a:r>
              <a:rPr lang="ru-RU" altLang="ru-RU" sz="1400" dirty="0" err="1">
                <a:latin typeface="Arial" charset="0"/>
                <a:cs typeface="Times New Roman" pitchFamily="18" charset="0"/>
              </a:rPr>
              <a:t>старовозрастных</a:t>
            </a:r>
            <a:r>
              <a:rPr lang="ru-RU" altLang="ru-RU" sz="1400" dirty="0">
                <a:latin typeface="Arial" charset="0"/>
                <a:cs typeface="Times New Roman" pitchFamily="18" charset="0"/>
              </a:rPr>
              <a:t> кедров, что неуклонно сокращает срок жизни </a:t>
            </a:r>
            <a:r>
              <a:rPr lang="ru-RU" altLang="ru-RU" sz="1400" dirty="0" err="1">
                <a:latin typeface="Arial" charset="0"/>
                <a:cs typeface="Times New Roman" pitchFamily="18" charset="0"/>
              </a:rPr>
              <a:t>старовозрастных</a:t>
            </a:r>
            <a:r>
              <a:rPr lang="ru-RU" altLang="ru-RU" sz="1400" dirty="0">
                <a:latin typeface="Arial" charset="0"/>
                <a:cs typeface="Times New Roman" pitchFamily="18" charset="0"/>
              </a:rPr>
              <a:t> деревьев.</a:t>
            </a:r>
          </a:p>
        </p:txBody>
      </p:sp>
    </p:spTree>
    <p:extLst>
      <p:ext uri="{BB962C8B-B14F-4D97-AF65-F5344CB8AC3E}">
        <p14:creationId xmlns:p14="http://schemas.microsoft.com/office/powerpoint/2010/main" val="230043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59790" y="897502"/>
            <a:ext cx="4162425" cy="1019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/>
              <a:t>Проект положения памятника природы «кедровник Толгского монастыря»</a:t>
            </a:r>
          </a:p>
        </p:txBody>
      </p:sp>
      <p:pic>
        <p:nvPicPr>
          <p:cNvPr id="3074" name="Picture 2" descr="C:\Users\lena_m\Desktop\Новая папка (2)\1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18" y="1984605"/>
            <a:ext cx="2969895" cy="419862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a_m\Desktop\Новая папка (2)\100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2478" y="4313925"/>
            <a:ext cx="1585085" cy="22408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a_m\Desktop\Новая папка (2)\100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284" y="4142166"/>
            <a:ext cx="1585085" cy="22408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ena_m\Desktop\Новая папка (2)\100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944" y="3976975"/>
            <a:ext cx="1537842" cy="21740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ena_m\Desktop\Новая папка (2)\1000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850" y="3709510"/>
            <a:ext cx="1610123" cy="227627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ena_m\Desktop\Новая папка (2)\1000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868" y="3500818"/>
            <a:ext cx="1597340" cy="225820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lena_m\Desktop\Новая папка (2)\1000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2478" y="1866672"/>
            <a:ext cx="1584059" cy="22394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lena_m\Desktop\Новая папка (2)\1000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285" y="1665028"/>
            <a:ext cx="1607717" cy="22728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lena_m\Desktop\Новая папка (2)\10004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9998" y="1493393"/>
            <a:ext cx="1564702" cy="22120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lena_m\Desktop\Новая папка (2)\10003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006" y="1242966"/>
            <a:ext cx="1572100" cy="222252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lena_m\Desktop\Новая папка (2)\10002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5715" y="902305"/>
            <a:ext cx="1609341" cy="227517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5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559790" y="1009422"/>
            <a:ext cx="8372474" cy="952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Комплекс мер по сохранению памятника природы регионального значения «Кедровник Толгского монастыря», охраняемых природных объектов в его составе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72651"/>
              </p:ext>
            </p:extLst>
          </p:nvPr>
        </p:nvGraphicFramePr>
        <p:xfrm>
          <a:off x="839305" y="1867918"/>
          <a:ext cx="7813444" cy="47047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6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9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6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выполнения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Обоснование необходимости выполнения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28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Научно-исследовательские и проектные проработки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Натурное обследование территории памятника природы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Натурное обследование территории памятника природы необходимо для получения дополнительных данных, необходимых для обоснования изменения состояния кедровой рощи и принятия мер по ее сохранению 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Гидрологическое обследование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Гидрологическое обследование необходимо для получения дополнительных данных, необходимых для обоснования изменения состояния кедровой рощи и принятия мер по ее сохранению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 и обобщение имеющейся геолого-гидрогеологической документации по территории расположения монастыря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и анализ дополнительных данных о геолого-гидрогеологическом состоянии территории размещения монастыря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0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подробных гидрогеологических исследований на территории памятника природы, с наблюдением за динамикой уровня грунтовых вод в течение года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гидрогеологических исследований позволит определить направление потока грунтовых вод и их взаимосвязь с близлежащими водоёмами, перепады уровней грунтовых вод во время вегетационного и вневегетационного периодов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60796" y="673276"/>
            <a:ext cx="2571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Приложение к Положению</a:t>
            </a:r>
          </a:p>
        </p:txBody>
      </p:sp>
    </p:spTree>
    <p:extLst>
      <p:ext uri="{BB962C8B-B14F-4D97-AF65-F5344CB8AC3E}">
        <p14:creationId xmlns:p14="http://schemas.microsoft.com/office/powerpoint/2010/main" val="119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51609"/>
              </p:ext>
            </p:extLst>
          </p:nvPr>
        </p:nvGraphicFramePr>
        <p:xfrm>
          <a:off x="827774" y="981777"/>
          <a:ext cx="7883519" cy="53965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9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7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выполнения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Обоснование необходимости выполнения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0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Научно-исследовательские и проектные проработки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1.1.3.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математической модели залегания грунтовых вод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достоверных сведений, обосновывающих состояние древесно-кустарниковой растительности памятника природы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Обследование почв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Обследование почв необходимо для получения дополнительных данных, необходимых для обоснования изменения состояния кедровой рощи и принятия мер по ее сохранению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1.2.1.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Обследование морфологического и химического состава почв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достоверных сведений о состоянии почвенного покрова и его влияния на состояние древесно-кустарниковой растительности памятника природы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0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Сравнительный анализ особенностей роста и развития деревьев кедровника и деревьев кедра, растущих в Сибири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достоверных сведений, подтверждающих причины ухудшения состояния кедров памятника природы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3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комплексного плана ландшафта, с определением и обоснованием границ буферных зон памятника природы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комплексных предложений по благоустройству памятника природы и повышению эффективности его сохранения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7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6503" y="1157298"/>
            <a:ext cx="5998029" cy="4592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6503" y="4333560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ЯРОСЛАВЛЬ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52" t="15787" r="14909" b="9328"/>
          <a:stretch/>
        </p:blipFill>
        <p:spPr>
          <a:xfrm>
            <a:off x="582151" y="1154101"/>
            <a:ext cx="2234600" cy="15854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103" y="1703689"/>
            <a:ext cx="1062681" cy="722870"/>
          </a:xfrm>
          <a:prstGeom prst="rect">
            <a:avLst/>
          </a:prstGeom>
          <a:noFill/>
          <a:ln w="3492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7" name="Прямоугольник 6"/>
          <p:cNvSpPr/>
          <p:nvPr/>
        </p:nvSpPr>
        <p:spPr>
          <a:xfrm>
            <a:off x="570970" y="1162647"/>
            <a:ext cx="2256961" cy="1585489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TextBox 7"/>
          <p:cNvSpPr txBox="1"/>
          <p:nvPr/>
        </p:nvSpPr>
        <p:spPr>
          <a:xfrm>
            <a:off x="503461" y="2748136"/>
            <a:ext cx="19762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Свято-Введенский </a:t>
            </a:r>
          </a:p>
          <a:p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Толгский монастырь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28314"/>
              </p:ext>
            </p:extLst>
          </p:nvPr>
        </p:nvGraphicFramePr>
        <p:xfrm>
          <a:off x="922946" y="3335698"/>
          <a:ext cx="1893805" cy="1352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CorelDRAW" r:id="rId5" imgW="8115480" imgH="5792040" progId="">
                  <p:embed/>
                </p:oleObj>
              </mc:Choice>
              <mc:Fallback>
                <p:oleObj name="CorelDRAW" r:id="rId5" imgW="8115480" imgH="579204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946" y="3335698"/>
                        <a:ext cx="1893805" cy="1352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21" y="4595169"/>
            <a:ext cx="2057555" cy="11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3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26223"/>
              </p:ext>
            </p:extLst>
          </p:nvPr>
        </p:nvGraphicFramePr>
        <p:xfrm>
          <a:off x="873580" y="1122108"/>
          <a:ext cx="7837714" cy="50637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8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9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выполнения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Обоснование необходимости выполнения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43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Научно-исследовательские и проектные проработки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 за состоянием памятника природы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Постоянное получение сведений о состоянии памятника природы, как основы для принятия незамедлительных мер по его сохранению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Постоянный мониторинг за состоянием природных комплексов памятника природы в целом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 состояния каждого кедра сибирского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 распространения патогенных возбудителей на территории кедровой рощи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ведение базы данных, содержащей результаты мониторинга состояния памятника природы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2015,</a:t>
                      </a:r>
                      <a:b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6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544213"/>
              </p:ext>
            </p:extLst>
          </p:nvPr>
        </p:nvGraphicFramePr>
        <p:xfrm>
          <a:off x="849087" y="962525"/>
          <a:ext cx="7796891" cy="54724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4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3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выполнения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Обоснование необходимости выполнения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6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Научно-исследовательские и проектные проработки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Укрепление образа памятника природы, как уникального объекта — экологического символа Ярославской области 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Распространение среди населения Ярославской области информации о памятнике природы, как уникальном объекте,  экологическом символе Ярославской области 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издание буклета о кедровой роще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Поиск грантов на изучение толгских кедров и создание питомника «Толгский кедр»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36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Технические мероприятия (капитального характера)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3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Восстановление прудов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Очистка существующих прудов от накопившихся органических отходов, растительного материала и прочего мусора и использовать их по предназначению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Проектирование и строительство </a:t>
                      </a:r>
                      <a:r>
                        <a:rPr lang="ru-RU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польдерной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системы, обеспечивающей создания оптимального наполнения прудов весной и осушения территории в летний период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оптимального наполнения прудов весной и осушения территории в летний период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3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615105"/>
              </p:ext>
            </p:extLst>
          </p:nvPr>
        </p:nvGraphicFramePr>
        <p:xfrm>
          <a:off x="996043" y="952902"/>
          <a:ext cx="7796891" cy="53785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4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3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выполнения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Обоснование необходимости выполнения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5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Технические мероприятия (капитального характера)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Восстановление на территории монастыря питомника по выращиванию саженцев кедра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условий для своевременной замены поколений кедров, поддержание разновозрастности насаждений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7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селекционной работы для выращивания саженцев из орешков кедров рощи Толгского монастыря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59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Технические мероприятия (текущего характера)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7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Постоянные работы по уходу за территорией рощи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благоприятного состояния памятника природы 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7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постоянных терапевтических и профилактических мероприятий с целью предотвращения распространения патогенных возбудителей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7" marR="3779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37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94760"/>
              </p:ext>
            </p:extLst>
          </p:nvPr>
        </p:nvGraphicFramePr>
        <p:xfrm>
          <a:off x="1005669" y="1024288"/>
          <a:ext cx="7711041" cy="38126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5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выполнения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Обоснование необходимости выполнения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Технические мероприятия (текущего характера)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Рубка древесно-кустарниковой растительности  нежелательных пород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благоприятного состояния памятника природы 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Уборка ветровала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Выкорчевывание пней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 плодовых тел грибов и зараженной древесины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0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Санитарная рубка древесных насаждений и кустарников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Выкашивание травы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7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a_m\Desktop\200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549" y="1480033"/>
            <a:ext cx="6621726" cy="48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559790" y="774166"/>
            <a:ext cx="8192608" cy="952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микрозонирование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территории для внесения в генеральный план города Ярославля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59791" y="1480033"/>
            <a:ext cx="1781758" cy="232484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Придание государственного статуса подобным территориям позволит обеспечить финансирование их сохранения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1554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47519279"/>
              </p:ext>
            </p:extLst>
          </p:nvPr>
        </p:nvGraphicFramePr>
        <p:xfrm>
          <a:off x="-1893716" y="2755195"/>
          <a:ext cx="6146533" cy="121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85555695"/>
              </p:ext>
            </p:extLst>
          </p:nvPr>
        </p:nvGraphicFramePr>
        <p:xfrm>
          <a:off x="2489435" y="871538"/>
          <a:ext cx="5978704" cy="5022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Равнобедренный треугольник 10"/>
          <p:cNvSpPr/>
          <p:nvPr/>
        </p:nvSpPr>
        <p:spPr>
          <a:xfrm rot="5400000">
            <a:off x="2017643" y="1232452"/>
            <a:ext cx="327992" cy="39756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2011013" y="2597427"/>
            <a:ext cx="327992" cy="39756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2015984" y="3773557"/>
            <a:ext cx="327992" cy="39756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2017642" y="5029200"/>
            <a:ext cx="327992" cy="39756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3109496" y="2052923"/>
            <a:ext cx="3309565" cy="73377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8025" y="3972264"/>
            <a:ext cx="8212509" cy="0"/>
          </a:xfrm>
          <a:prstGeom prst="line">
            <a:avLst/>
          </a:prstGeom>
          <a:ln>
            <a:solidFill>
              <a:srgbClr val="239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4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500147" y="929712"/>
            <a:ext cx="1924050" cy="830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2602130" y="1154725"/>
            <a:ext cx="5906603" cy="4972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социально-экономического кризиса, сжатия экономически выгодного пространства, важнейшую роль в устойчивом развитии Ярославской области начинают играть природно-культурные комплексы, имеющие ИМЯ и сакральное значение.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комплексы становятся доминантами развития, которые будут притягивать людей для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реосвоения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территории.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составляют основу богатства и развития Ярославской области.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повышение юридического статуса и сохранение таких МЕСТ – важнейшая задача региональной социально-экономической политики.</a:t>
            </a: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69666" y="845311"/>
            <a:ext cx="790575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Схема планирования эколого-социально-экономического развития территории, социокультурным стержнем которой является Свято-Введенский Толгский монастырь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29685" y="2047875"/>
            <a:ext cx="2333625" cy="933450"/>
          </a:xfrm>
          <a:prstGeom prst="roundRect">
            <a:avLst/>
          </a:prstGeom>
          <a:solidFill>
            <a:srgbClr val="CAF2F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/>
              <a:t>Духовная сфера</a:t>
            </a:r>
            <a:endParaRPr lang="ru-RU" sz="1400" dirty="0"/>
          </a:p>
          <a:p>
            <a:pPr algn="ctr"/>
            <a:r>
              <a:rPr lang="ru-RU" sz="1200" dirty="0"/>
              <a:t>(сакральная, культурная, социальная функции)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5789" y="3571874"/>
            <a:ext cx="3843340" cy="923925"/>
          </a:xfrm>
          <a:prstGeom prst="roundRect">
            <a:avLst/>
          </a:prstGeom>
          <a:solidFill>
            <a:srgbClr val="CAF2F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dk1"/>
                </a:solidFill>
              </a:rPr>
              <a:t>Хозяйственная сфера</a:t>
            </a:r>
          </a:p>
          <a:p>
            <a:pPr algn="ctr"/>
            <a:r>
              <a:rPr lang="ru-RU" sz="1400" b="1" i="1" dirty="0">
                <a:solidFill>
                  <a:schemeClr val="dk1"/>
                </a:solidFill>
              </a:rPr>
              <a:t>(производство, качество, услуги,  деятельность, доход, прибыль)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4718" y="5086348"/>
            <a:ext cx="5879309" cy="1009651"/>
          </a:xfrm>
          <a:prstGeom prst="roundRect">
            <a:avLst/>
          </a:prstGeom>
          <a:solidFill>
            <a:srgbClr val="CAF2F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dk1"/>
                </a:solidFill>
              </a:rPr>
              <a:t>Эколого-ресурсный потенциал</a:t>
            </a:r>
          </a:p>
          <a:p>
            <a:pPr algn="ctr"/>
            <a:r>
              <a:rPr lang="ru-RU" sz="1400" b="1" i="1" dirty="0">
                <a:solidFill>
                  <a:schemeClr val="dk1"/>
                </a:solidFill>
              </a:rPr>
              <a:t>(вода, воздух, почвы, виды и биотопы, ландшафт, сырьё, здоровье)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477297" y="2981325"/>
            <a:ext cx="333376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 noChangeAspect="1"/>
          </p:cNvCxnSpPr>
          <p:nvPr/>
        </p:nvCxnSpPr>
        <p:spPr>
          <a:xfrm rot="10800000" flipH="1">
            <a:off x="3643985" y="2981325"/>
            <a:ext cx="333376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477547" y="2981325"/>
            <a:ext cx="333376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 noChangeAspect="1"/>
          </p:cNvCxnSpPr>
          <p:nvPr/>
        </p:nvCxnSpPr>
        <p:spPr>
          <a:xfrm rot="10800000">
            <a:off x="5644235" y="2981325"/>
            <a:ext cx="333376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929604" y="4495800"/>
            <a:ext cx="333376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 noChangeAspect="1"/>
          </p:cNvCxnSpPr>
          <p:nvPr/>
        </p:nvCxnSpPr>
        <p:spPr>
          <a:xfrm rot="10800000" flipH="1">
            <a:off x="3096292" y="4495800"/>
            <a:ext cx="333376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82381" y="4495799"/>
            <a:ext cx="333376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 noChangeAspect="1"/>
          </p:cNvCxnSpPr>
          <p:nvPr/>
        </p:nvCxnSpPr>
        <p:spPr>
          <a:xfrm rot="10800000">
            <a:off x="6249069" y="4495799"/>
            <a:ext cx="333376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0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 txBox="1">
            <a:spLocks/>
          </p:cNvSpPr>
          <p:nvPr/>
        </p:nvSpPr>
        <p:spPr>
          <a:xfrm>
            <a:off x="613884" y="4994522"/>
            <a:ext cx="5885696" cy="1645920"/>
          </a:xfrm>
          <a:prstGeom prst="rect">
            <a:avLst/>
          </a:prstGeom>
        </p:spPr>
        <p:txBody>
          <a:bodyPr anchor="t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100" i="1" dirty="0">
                <a:latin typeface="Arial" panose="020B0604020202020204" pitchFamily="34" charset="0"/>
                <a:cs typeface="Arial" panose="020B0604020202020204" pitchFamily="34" charset="0"/>
              </a:rPr>
              <a:t>„...человеческое сообщество, уединённое верой и организацией, …церковь невидимая в духе и благословении, но видимая в теле и во внешнем мире. К такому духовно-церковному миру примкнула человеческая природа православного, которому присуще созидание. Речь идёт о земной первой необходимости человека, который свои духовные мотивы, чувства, вдохновение, воплощает в физическом и символическом виде, проявляя своё духовное величие и отношение к Господу Богу Творцу (Ветхий Завет), и Господу Христу Спасителю (Новый Завет)…Такая церковь и её прихожане, прежде всего, должны открыть для себя место духовного центра….” </a:t>
            </a: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3100" i="1" dirty="0" err="1">
                <a:latin typeface="Arial" panose="020B0604020202020204" pitchFamily="34" charset="0"/>
                <a:cs typeface="Arial" panose="020B0604020202020204" pitchFamily="34" charset="0"/>
              </a:rPr>
              <a:t>Велимир</a:t>
            </a:r>
            <a:r>
              <a:rPr lang="ru-RU" sz="3100" i="1" dirty="0">
                <a:latin typeface="Arial" panose="020B0604020202020204" pitchFamily="34" charset="0"/>
                <a:cs typeface="Arial" panose="020B0604020202020204" pitchFamily="34" charset="0"/>
              </a:rPr>
              <a:t> Л </a:t>
            </a:r>
            <a:r>
              <a:rPr lang="ru-RU" sz="3100" i="1" dirty="0" err="1">
                <a:latin typeface="Arial" panose="020B0604020202020204" pitchFamily="34" charset="0"/>
                <a:cs typeface="Arial" panose="020B0604020202020204" pitchFamily="34" charset="0"/>
              </a:rPr>
              <a:t>Джеримович</a:t>
            </a:r>
            <a:r>
              <a:rPr lang="ru-RU" sz="3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lena_m\Desktop\5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2305" y="1215581"/>
            <a:ext cx="4835636" cy="370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a_m\Desktop\500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1196" y="4584531"/>
            <a:ext cx="1701501" cy="18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6"/>
          <p:cNvSpPr txBox="1">
            <a:spLocks/>
          </p:cNvSpPr>
          <p:nvPr/>
        </p:nvSpPr>
        <p:spPr>
          <a:xfrm>
            <a:off x="468851" y="2786145"/>
            <a:ext cx="3362730" cy="1693908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400" b="1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Кедровая роща стала Памятником Природы. Природа подарила нам чудесное дерево, посадки которого и стали чудесным Памятником Природы - Кедровой рощей.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29685" y="757029"/>
            <a:ext cx="5580877" cy="3454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Предложение концептуального проекта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V:\Толга\архивные документы\ФОТО\ФОТО из интернета\Tolga-convent-cedar-grove-417x27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1" t="3975" r="3754" b="2584"/>
          <a:stretch/>
        </p:blipFill>
        <p:spPr bwMode="auto">
          <a:xfrm>
            <a:off x="613884" y="1025483"/>
            <a:ext cx="2587969" cy="168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508" y="1411745"/>
            <a:ext cx="6839302" cy="493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12273" y="862402"/>
            <a:ext cx="790575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Схема зонирования территории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935" y="3671013"/>
            <a:ext cx="1821380" cy="267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lena_m\Desktop\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2" y="1399142"/>
            <a:ext cx="1890028" cy="24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6"/>
          <p:cNvSpPr txBox="1">
            <a:spLocks/>
          </p:cNvSpPr>
          <p:nvPr/>
        </p:nvSpPr>
        <p:spPr>
          <a:xfrm>
            <a:off x="538935" y="1213849"/>
            <a:ext cx="1694718" cy="2717991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400" b="1" dirty="0">
              <a:latin typeface="Times New Roman"/>
              <a:ea typeface="Times New Roman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0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Территория размещения памятника природы регионального значения «Кедровник Толгского монастыря» находится в зоне охраны природного ландшафта, которая имеет важное значение для укрепления и сохранения береговой зоны реки Волги (Генеральный план города Ярославля (в ред. от 10.07.2014).</a:t>
            </a:r>
          </a:p>
        </p:txBody>
      </p:sp>
    </p:spTree>
    <p:extLst>
      <p:ext uri="{BB962C8B-B14F-4D97-AF65-F5344CB8AC3E}">
        <p14:creationId xmlns:p14="http://schemas.microsoft.com/office/powerpoint/2010/main" val="365200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05198" y="1058298"/>
            <a:ext cx="5597658" cy="2782182"/>
          </a:xfrm>
        </p:spPr>
        <p:txBody>
          <a:bodyPr anchor="t">
            <a:normAutofit fontScale="92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Разработка комплекса мер по сохранению памятника природы регионального значения «Кедровник Толгского монастыря»</a:t>
            </a:r>
          </a:p>
          <a:p>
            <a:pPr algn="just">
              <a:spcAft>
                <a:spcPts val="0"/>
              </a:spcAft>
            </a:pP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Памятник природы создан на основании Решения Яроблисполкома от 12.07.1967г. № 245-р.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2010 году он был включен в перечень особо охраняемых природных территорий Ярославской области (заключение государственной экологической экспертизы от 17 июня 2010 года   № 22/2010, утв. приказом Департамента охраны окружающей среды и природопользования Ярославской области от 18 июня 2010 г.       № 46Э «Об утверждении заключения экспертной комиссии».</a:t>
            </a:r>
          </a:p>
          <a:p>
            <a:pPr algn="just">
              <a:spcAft>
                <a:spcPts val="0"/>
              </a:spcAft>
            </a:pPr>
            <a:endParaRPr lang="ru-RU" dirty="0"/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59789" y="3887045"/>
            <a:ext cx="1924050" cy="5572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2788640" y="3972772"/>
            <a:ext cx="5646060" cy="862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Департамент охраны окружающей среды и природопользования Ярославской области</a:t>
            </a:r>
          </a:p>
          <a:p>
            <a:pPr algn="just">
              <a:spcAft>
                <a:spcPts val="0"/>
              </a:spcAft>
            </a:pPr>
            <a:endParaRPr lang="ru-RU" dirty="0"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789" y="1090569"/>
            <a:ext cx="192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6949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3398" y="883778"/>
            <a:ext cx="2419349" cy="6031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Цели и задачи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695574" y="870020"/>
            <a:ext cx="5734050" cy="141170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Цель: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Обеспечение сохранения природного комплекса «Кедровник Толгского монастыря» — антропогенного объекта, который олицетворяет единство Духа и Природы, и формирует доминанту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месторазвития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737754" y="2424600"/>
            <a:ext cx="5800725" cy="4078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Задачи:</a:t>
            </a:r>
          </a:p>
          <a:p>
            <a:pPr marL="342900" lvl="0" indent="-34290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Проведение сбора имеющих данных, необходимых для разработки комплекса мер по сохранению памятника природы «Кедровник Толгского монастыря», включая литературные и фондовые данные;</a:t>
            </a:r>
          </a:p>
          <a:p>
            <a:pPr marL="342900" lvl="0" indent="-34290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Проведение натурного обследования современного состояния территории памятника природы, в том числе: древесно-кустарниковой (включая кедры) и травянистой растительности, грибов и лишайников, животного мира;</a:t>
            </a:r>
          </a:p>
          <a:p>
            <a:pPr marL="342900" lvl="0" indent="-34290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Разработка проекта Положения о памятнике природы «Кедровник Толгского монастыря»;</a:t>
            </a:r>
          </a:p>
          <a:p>
            <a:pPr marL="342900" lvl="0" indent="-34290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Разработка комплекса мер по сохранению памятника природы, охраняемых природных объектов в его составе и определению режима особой охраны памятника природы. 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212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3401" y="872068"/>
            <a:ext cx="1409700" cy="60007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Состав проекта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402169" y="872068"/>
            <a:ext cx="6534150" cy="598593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Проект состоит из введения, 4 разделов и 9 приложений.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ВВЕДЕНИЕ	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 АНАЛИЗ СИТУАЦИИ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1.1  ИСТОРИЧЕСКОЕ РАЗВИТИЕ СВЯТО-ВВЕДЕНСКОГО ТОЛГСКОГО МОНАСТЫРЯ И  КЕДРОВОЙ РОЩИ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1.2 ПРИРОДНЫЕ УСЛОВИЯ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1.3 ИСПОЛЬЗОВАНИЕ ТЕРРИТОРИИ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 СОСТОЯНИЕ И ОЦЕНКА УГРОЗ ПАМЯТНИКУ ПРИРОДЫ «КЕДРОВНИК ТОЛГСКОГО МОНАСТЫРЯ»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   ПРОЕКТ ПОЛОЖЕНИЯ О ПАМЯТНИКЕ ПРИРОДЫ РЕГИОНАЛЬНОГО ЗНАЧЕНИЯ «КЕДРОВНИК ТОЛГСКОГО МОНАСТЫРЯ»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   КОМПЛЕКС МЕР ПО СОХРАНЕНИЮ ПАМЯТНИКА ПРИРОДЫ РЕГИОНАЛЬНОГО ЗНАЧЕНИЯ «КЕДРОВНИК ТОЛГСКОГО МОНАСТЫРЯ»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ПРИЛОЖЕНИЯ (историческая справка, перечни выявленных видов живых организмов (грибов, лишайников, растений и животных), пересчетная ведомость кедров с указанием их основных биологических характеристик, фотоматериалы)</a:t>
            </a:r>
          </a:p>
        </p:txBody>
      </p:sp>
    </p:spTree>
    <p:extLst>
      <p:ext uri="{BB962C8B-B14F-4D97-AF65-F5344CB8AC3E}">
        <p14:creationId xmlns:p14="http://schemas.microsoft.com/office/powerpoint/2010/main" val="79529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1227</TotalTime>
  <Words>2055</Words>
  <Application>Microsoft Office PowerPoint</Application>
  <PresentationFormat>Экран (4:3)</PresentationFormat>
  <Paragraphs>309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Georgia</vt:lpstr>
      <vt:lpstr>Times New Roman</vt:lpstr>
      <vt:lpstr>Trebuchet MS</vt:lpstr>
      <vt:lpstr>Wingdings 3</vt:lpstr>
      <vt:lpstr>Воздушный поток</vt:lpstr>
      <vt:lpstr>CorelDRAW</vt:lpstr>
      <vt:lpstr>ПРЕДЛОЖЕНИЯ ПО СОХРАНЕНИЮ ООПТ, ИМЕЮЩИХ САКРАЛЬНОЕ ЗНАЧЕНИЕ ДЛЯ ЯРОСЛАВСКОЙ ЗЕМЛИ (на примере проекта «Разработка комплекса мер по сохранению памятника природы регионального значения «Кедровник Толгского монастыря»)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eduard</dc:creator>
  <cp:lastModifiedBy>aistbeta</cp:lastModifiedBy>
  <cp:revision>141</cp:revision>
  <cp:lastPrinted>2015-01-30T07:01:40Z</cp:lastPrinted>
  <dcterms:created xsi:type="dcterms:W3CDTF">2014-10-13T07:19:20Z</dcterms:created>
  <dcterms:modified xsi:type="dcterms:W3CDTF">2020-08-23T10:06:31Z</dcterms:modified>
</cp:coreProperties>
</file>